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  <p:sldMasterId id="2147483833" r:id="rId2"/>
  </p:sldMasterIdLst>
  <p:notesMasterIdLst>
    <p:notesMasterId r:id="rId32"/>
  </p:notesMasterIdLst>
  <p:sldIdLst>
    <p:sldId id="256" r:id="rId3"/>
    <p:sldId id="360" r:id="rId4"/>
    <p:sldId id="330" r:id="rId5"/>
    <p:sldId id="266" r:id="rId6"/>
    <p:sldId id="361" r:id="rId7"/>
    <p:sldId id="297" r:id="rId8"/>
    <p:sldId id="345" r:id="rId9"/>
    <p:sldId id="366" r:id="rId10"/>
    <p:sldId id="323" r:id="rId11"/>
    <p:sldId id="321" r:id="rId12"/>
    <p:sldId id="351" r:id="rId13"/>
    <p:sldId id="324" r:id="rId14"/>
    <p:sldId id="325" r:id="rId15"/>
    <p:sldId id="353" r:id="rId16"/>
    <p:sldId id="328" r:id="rId17"/>
    <p:sldId id="332" r:id="rId18"/>
    <p:sldId id="295" r:id="rId19"/>
    <p:sldId id="354" r:id="rId20"/>
    <p:sldId id="267" r:id="rId21"/>
    <p:sldId id="284" r:id="rId22"/>
    <p:sldId id="348" r:id="rId23"/>
    <p:sldId id="282" r:id="rId24"/>
    <p:sldId id="334" r:id="rId25"/>
    <p:sldId id="339" r:id="rId26"/>
    <p:sldId id="333" r:id="rId27"/>
    <p:sldId id="349" r:id="rId28"/>
    <p:sldId id="359" r:id="rId29"/>
    <p:sldId id="279" r:id="rId30"/>
    <p:sldId id="36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612A8A"/>
    <a:srgbClr val="FF0066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8346" autoAdjust="0"/>
  </p:normalViewPr>
  <p:slideViewPr>
    <p:cSldViewPr>
      <p:cViewPr varScale="1">
        <p:scale>
          <a:sx n="74" d="100"/>
          <a:sy n="74" d="100"/>
        </p:scale>
        <p:origin x="12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79341424872468E-2"/>
          <c:y val="8.021951832517164E-3"/>
          <c:w val="0.77169917019049605"/>
          <c:h val="0.47654063983283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CC00"/>
              </a:solidFill>
            </c:spPr>
          </c:dPt>
          <c:cat>
            <c:strRef>
              <c:f>Лист1!$A$2:$A$4</c:f>
              <c:strCache>
                <c:ptCount val="3"/>
                <c:pt idx="0">
                  <c:v>РФ</c:v>
                </c:pt>
                <c:pt idx="1">
                  <c:v>СНГ и страны Балтии</c:v>
                </c:pt>
                <c:pt idx="2">
                  <c:v>Дальнее зарубежье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27</c:v>
                </c:pt>
                <c:pt idx="2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СНГ и страны Балтии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РФ</c:v>
                </c:pt>
                <c:pt idx="1">
                  <c:v>СНГ и страны Балтии</c:v>
                </c:pt>
                <c:pt idx="2">
                  <c:v>Дальнее зарубежье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Дальнее зарубежье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РФ</c:v>
                </c:pt>
                <c:pt idx="1">
                  <c:v>СНГ и страны Балтии</c:v>
                </c:pt>
                <c:pt idx="2">
                  <c:v>Дальнее зарубежье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9956264"/>
        <c:axId val="299956656"/>
      </c:barChart>
      <c:catAx>
        <c:axId val="299956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9956656"/>
        <c:crosses val="autoZero"/>
        <c:auto val="1"/>
        <c:lblAlgn val="ctr"/>
        <c:lblOffset val="100"/>
        <c:noMultiLvlLbl val="0"/>
      </c:catAx>
      <c:valAx>
        <c:axId val="2999566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99956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i="1">
                <a:solidFill>
                  <a:schemeClr val="tx1"/>
                </a:solidFill>
              </a:defRPr>
            </a:pP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3200" i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соглашений</a:t>
            </a:r>
            <a:endParaRPr lang="ru-RU" sz="32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369473467594507"/>
          <c:y val="8.1763925069685453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32840078700916E-2"/>
          <c:y val="0.31628119536426019"/>
          <c:w val="0.74903729334733415"/>
          <c:h val="0.593987181248864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66"/>
              </a:solidFill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</c:v>
                </c:pt>
                <c:pt idx="1">
                  <c:v>45</c:v>
                </c:pt>
                <c:pt idx="2">
                  <c:v>60</c:v>
                </c:pt>
                <c:pt idx="3">
                  <c:v>85</c:v>
                </c:pt>
                <c:pt idx="4">
                  <c:v>96</c:v>
                </c:pt>
                <c:pt idx="5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8478504"/>
        <c:axId val="280415656"/>
        <c:axId val="0"/>
      </c:bar3DChart>
      <c:catAx>
        <c:axId val="298478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0415656"/>
        <c:crosses val="autoZero"/>
        <c:auto val="1"/>
        <c:lblAlgn val="ctr"/>
        <c:lblOffset val="100"/>
        <c:noMultiLvlLbl val="0"/>
      </c:catAx>
      <c:valAx>
        <c:axId val="280415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8478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211226851851848E-2"/>
          <c:y val="3.2337962962963041E-2"/>
          <c:w val="0.94697242492726597"/>
          <c:h val="0.7968414351851851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210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CC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cat>
            <c:numLit>
              <c:formatCode>General</c:formatCode>
              <c:ptCount val="3"/>
              <c:pt idx="0">
                <c:v>2015</c:v>
              </c:pt>
              <c:pt idx="1">
                <c:v>2016</c:v>
              </c:pt>
              <c:pt idx="2">
                <c:v>2017</c:v>
              </c:pt>
            </c:numLit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</c:v>
                </c:pt>
                <c:pt idx="1">
                  <c:v>146</c:v>
                </c:pt>
                <c:pt idx="2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1687376"/>
        <c:axId val="301687768"/>
        <c:axId val="0"/>
      </c:bar3DChart>
      <c:catAx>
        <c:axId val="30168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1687768"/>
        <c:crosses val="autoZero"/>
        <c:auto val="1"/>
        <c:lblAlgn val="ctr"/>
        <c:lblOffset val="100"/>
        <c:noMultiLvlLbl val="0"/>
      </c:catAx>
      <c:valAx>
        <c:axId val="3016877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01687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0.46915</cdr:x>
      <cdr:y>0.16761</cdr:y>
    </cdr:from>
    <cdr:to>
      <cdr:x>0.55464</cdr:x>
      <cdr:y>0.26023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124646" y="724096"/>
          <a:ext cx="569387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189</a:t>
          </a:r>
          <a:endParaRPr lang="ru-RU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0.71839</cdr:x>
      <cdr:y>0.04823</cdr:y>
    </cdr:from>
    <cdr:to>
      <cdr:x>0.80388</cdr:x>
      <cdr:y>0.14085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84615" y="208346"/>
          <a:ext cx="569387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Trebuchet MS"/>
            </a:defRPr>
          </a:lvl1pPr>
          <a:lvl2pPr marL="457200" indent="0">
            <a:defRPr sz="1100">
              <a:latin typeface="Trebuchet MS"/>
            </a:defRPr>
          </a:lvl2pPr>
          <a:lvl3pPr marL="914400" indent="0">
            <a:defRPr sz="1100">
              <a:latin typeface="Trebuchet MS"/>
            </a:defRPr>
          </a:lvl3pPr>
          <a:lvl4pPr marL="1371600" indent="0">
            <a:defRPr sz="1100">
              <a:latin typeface="Trebuchet MS"/>
            </a:defRPr>
          </a:lvl4pPr>
          <a:lvl5pPr marL="1828800" indent="0">
            <a:defRPr sz="1100">
              <a:latin typeface="Trebuchet MS"/>
            </a:defRPr>
          </a:lvl5pPr>
          <a:lvl6pPr marL="2286000" indent="0">
            <a:defRPr sz="1100">
              <a:latin typeface="Trebuchet MS"/>
            </a:defRPr>
          </a:lvl6pPr>
          <a:lvl7pPr marL="2743200" indent="0">
            <a:defRPr sz="1100">
              <a:latin typeface="Trebuchet MS"/>
            </a:defRPr>
          </a:lvl7pPr>
          <a:lvl8pPr marL="3200400" indent="0">
            <a:defRPr sz="1100">
              <a:latin typeface="Trebuchet MS"/>
            </a:defRPr>
          </a:lvl8pPr>
          <a:lvl9pPr marL="3657600" indent="0">
            <a:defRPr sz="1100"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210</a:t>
          </a:r>
          <a:endParaRPr lang="ru-RU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773A7-2A3D-4810-9949-AFE5FDA32E0A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7C0AA-EC5B-4F30-A423-E30013D11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8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9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9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9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0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7C0AA-EC5B-4F30-A423-E30013D111D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0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94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3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86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43771F92-ED47-4234-8A48-FF90D96631B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94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0340E-9B03-4F99-B3B4-46F99E13572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D0666-EC11-4DFE-AFA8-737A49D5C1C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3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72FBB-3C2C-4557-A3C4-32AD0308F7E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2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D6545-9C58-4C1D-982B-4B6C3CD139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44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E8FB0-8937-4956-953A-F7D75015E81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6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6F024-A7FD-4396-86AE-EAF1B5502C3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62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7993E-FBB5-4E21-8C9F-E4BFCEE7DF4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6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3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E2A80-2B55-4460-91F5-FF8FD350F50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6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04D45-7D7A-4DB0-B2A5-0DEFFF6E21C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103A6-8693-459A-ABBE-8D066FAF64F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9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5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2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2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44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8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7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7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0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9F22DA-C7B8-4E58-B5D9-618147B99EA2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178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8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45.png"/><Relationship Id="rId5" Type="http://schemas.openxmlformats.org/officeDocument/2006/relationships/image" Target="../media/image69.jpeg"/><Relationship Id="rId10" Type="http://schemas.openxmlformats.org/officeDocument/2006/relationships/image" Target="../media/image44.png"/><Relationship Id="rId4" Type="http://schemas.openxmlformats.org/officeDocument/2006/relationships/image" Target="../media/image68.gif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5.png"/><Relationship Id="rId7" Type="http://schemas.openxmlformats.org/officeDocument/2006/relationships/image" Target="../media/image8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8.jp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5.png"/><Relationship Id="rId7" Type="http://schemas.openxmlformats.org/officeDocument/2006/relationships/image" Target="../media/image9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6.png"/><Relationship Id="rId5" Type="http://schemas.openxmlformats.org/officeDocument/2006/relationships/image" Target="../media/image21.gif"/><Relationship Id="rId1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0.gif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4" y="2299329"/>
            <a:ext cx="9144744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Международная </a:t>
            </a:r>
            <a:endParaRPr lang="en-US" sz="4800" b="1" i="1" dirty="0" smtClean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деятельность РТСУ </a:t>
            </a:r>
            <a:r>
              <a:rPr lang="ru-RU" sz="4800" b="1" i="1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2017 </a:t>
            </a:r>
            <a:r>
              <a:rPr lang="ru-RU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en-US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4800" b="1" i="1" dirty="0" smtClean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итоги и перспективы</a:t>
            </a:r>
            <a:endParaRPr lang="ru-RU" sz="48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980" y="5032762"/>
            <a:ext cx="8353312" cy="1200329"/>
          </a:xfrm>
          <a:prstGeom prst="rect">
            <a:avLst/>
          </a:prstGeom>
          <a:pattFill prst="pct5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effectLst>
            <a:glow rad="127000">
              <a:schemeClr val="accent2">
                <a:lumMod val="7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Проректор по международным </a:t>
            </a:r>
            <a:r>
              <a:rPr lang="ru-RU" sz="36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вязям </a:t>
            </a:r>
          </a:p>
          <a:p>
            <a:pPr algn="ctr">
              <a:defRPr/>
            </a:pPr>
            <a:r>
              <a:rPr lang="ru-RU" sz="3600" b="1" i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Мансуров </a:t>
            </a:r>
            <a:r>
              <a:rPr lang="ru-RU" sz="3600" b="1" i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У.А.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5420" y="427247"/>
            <a:ext cx="594512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0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МЕЖГОСУДАРСТВЕННОЕ ОБРАЗОВАТЕЛЬНОЕ УЧРЕЖДЕНИЕ ВЫСШЕГО </a:t>
            </a:r>
            <a:r>
              <a:rPr lang="ru-RU" sz="1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ОБРАЗОВАНИЯ</a:t>
            </a:r>
            <a:r>
              <a:rPr lang="ru-RU" sz="14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ССИЙСКО-ТАДЖИКСКИЙ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(СЛАВЯНСКИЙ) </a:t>
            </a:r>
            <a:r>
              <a:rPr lang="ru-RU" sz="1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УНИВЕРСИТЕТ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485"/>
            <a:ext cx="1800020" cy="17477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86690"/>
            <a:ext cx="1798476" cy="17497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20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0040" y="620688"/>
            <a:ext cx="662473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Университет ШОС </a:t>
            </a:r>
            <a:endParaRPr lang="ru-RU" sz="28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8" y="9069"/>
            <a:ext cx="1938696" cy="1889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339" y="-70186"/>
            <a:ext cx="1999661" cy="19691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78720"/>
              </p:ext>
            </p:extLst>
          </p:nvPr>
        </p:nvGraphicFramePr>
        <p:xfrm>
          <a:off x="395536" y="1898993"/>
          <a:ext cx="8369342" cy="2669633"/>
        </p:xfrm>
        <a:graphic>
          <a:graphicData uri="http://schemas.openxmlformats.org/drawingml/2006/table">
            <a:tbl>
              <a:tblPr/>
              <a:tblGrid>
                <a:gridCol w="2833773"/>
                <a:gridCol w="2543427"/>
                <a:gridCol w="2992142"/>
              </a:tblGrid>
              <a:tr h="56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магистратуры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Вуз-партнёр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Количество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студентов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РУДН</a:t>
                      </a:r>
                      <a:endParaRPr lang="ru-RU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Зарубежное регионоведение</a:t>
                      </a:r>
                      <a:endParaRPr lang="ru-RU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Даляньский</a:t>
                      </a: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УИЯ</a:t>
                      </a:r>
                      <a:endParaRPr lang="ru-RU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РУДН</a:t>
                      </a:r>
                      <a:endParaRPr lang="ru-RU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7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 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677555"/>
            <a:ext cx="3744416" cy="2060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79" y="4677554"/>
            <a:ext cx="3744416" cy="2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2" y="292091"/>
            <a:ext cx="6624735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tg-Cyrl-TJ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Сетевой университет  </a:t>
            </a:r>
            <a:endParaRPr lang="tg-Cyrl-TJ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g-Cyrl-TJ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СНГ </a:t>
            </a:r>
            <a:endParaRPr lang="tg-Cyrl-TJ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9627"/>
            <a:ext cx="1938696" cy="1889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339" y="-39628"/>
            <a:ext cx="1999661" cy="196917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56989"/>
              </p:ext>
            </p:extLst>
          </p:nvPr>
        </p:nvGraphicFramePr>
        <p:xfrm>
          <a:off x="214282" y="2060848"/>
          <a:ext cx="8750204" cy="4416095"/>
        </p:xfrm>
        <a:graphic>
          <a:graphicData uri="http://schemas.openxmlformats.org/drawingml/2006/table">
            <a:tbl>
              <a:tblPr/>
              <a:tblGrid>
                <a:gridCol w="3744478"/>
                <a:gridCol w="3532936"/>
                <a:gridCol w="1472790"/>
              </a:tblGrid>
              <a:tr h="391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Университет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магистратуры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831221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ru-RU" sz="2000" b="1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РУДН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отношения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5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kern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Юриспруденция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17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kern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Филология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02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5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Менеджмент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56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НГУ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Менеджмент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14325" algn="l"/>
                          <a:tab pos="593725" algn="ctr"/>
                        </a:tabLs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512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МГИМО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Юриспруденция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5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4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8794" y="428604"/>
            <a:ext cx="53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00FF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Исходящая академичес</a:t>
            </a:r>
            <a:r>
              <a:rPr lang="ru-RU" sz="3200" b="1" i="1" dirty="0" smtClean="0">
                <a:ln>
                  <a:solidFill>
                    <a:srgbClr val="0000FF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кая мобильность - </a:t>
            </a:r>
            <a:r>
              <a:rPr lang="ru-RU" sz="32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73 студента </a:t>
            </a:r>
            <a:endParaRPr lang="ru-RU" sz="3200" b="1" i="1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8286" y="5013176"/>
            <a:ext cx="348792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Из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них: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855" marR="889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акалавры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855" marR="889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855" marR="889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Аспиранты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50" y="142652"/>
            <a:ext cx="1691680" cy="1649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462" y="72303"/>
            <a:ext cx="1817526" cy="178982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195270"/>
              </p:ext>
            </p:extLst>
          </p:nvPr>
        </p:nvGraphicFramePr>
        <p:xfrm>
          <a:off x="1187624" y="1956491"/>
          <a:ext cx="7087200" cy="3105912"/>
        </p:xfrm>
        <a:graphic>
          <a:graphicData uri="http://schemas.openxmlformats.org/drawingml/2006/table">
            <a:tbl>
              <a:tblPr/>
              <a:tblGrid>
                <a:gridCol w="680927"/>
                <a:gridCol w="4488560"/>
                <a:gridCol w="1917713"/>
              </a:tblGrid>
              <a:tr h="6413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студентов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Япония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Казахстан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Австрия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45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73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9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285728"/>
            <a:ext cx="763284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Академическая мобильность</a:t>
            </a:r>
            <a:endParaRPr lang="ru-RU" sz="2800" b="1" i="1" dirty="0">
              <a:ln>
                <a:solidFill>
                  <a:srgbClr val="0000FF"/>
                </a:solidFill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63706"/>
              </p:ext>
            </p:extLst>
          </p:nvPr>
        </p:nvGraphicFramePr>
        <p:xfrm>
          <a:off x="179511" y="1857364"/>
          <a:ext cx="8831899" cy="437994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763707"/>
                <a:gridCol w="3068192"/>
              </a:tblGrid>
              <a:tr h="4912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Всего: 31 студент</a:t>
                      </a: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endParaRPr lang="ru-RU" sz="2400" b="1" i="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Вуза </a:t>
                      </a:r>
                      <a:endParaRPr lang="ru-RU" sz="20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студентов</a:t>
                      </a:r>
                      <a:endParaRPr lang="ru-RU" sz="20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03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ru-RU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03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</a:t>
                      </a:r>
                      <a:r>
                        <a:rPr lang="ru-RU" sz="2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университет дружбы народов</a:t>
                      </a:r>
                      <a:endParaRPr lang="ru-RU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03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Алтайский</a:t>
                      </a:r>
                      <a:r>
                        <a:rPr lang="ru-RU" sz="2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государственный университет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77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Московский государственный институт международных отношений</a:t>
                      </a:r>
                      <a:r>
                        <a:rPr lang="ru-RU" sz="22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(У) </a:t>
                      </a: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МИД России</a:t>
                      </a:r>
                      <a:endParaRPr lang="ru-RU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5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Новосибирский</a:t>
                      </a:r>
                      <a:r>
                        <a:rPr lang="ru-RU" sz="2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государственный университет</a:t>
                      </a:r>
                      <a:endParaRPr lang="ru-RU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64719" y="823192"/>
            <a:ext cx="6696744" cy="74347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Российская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Федерация</a:t>
            </a:r>
            <a:endParaRPr lang="ru-RU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89" y="26918"/>
            <a:ext cx="1828959" cy="17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515" y="26918"/>
            <a:ext cx="182189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932" y="649115"/>
            <a:ext cx="6408712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Китай </a:t>
            </a:r>
            <a:endParaRPr lang="ru-RU" sz="48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71" y="1915763"/>
            <a:ext cx="8628858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Синьцзянский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университет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Сианьский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транспортный университет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Даляньский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университет иностранных языков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Северо-Китайский университет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ВСЕГО: 22</a:t>
            </a:r>
          </a:p>
          <a:p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3" y="123384"/>
            <a:ext cx="1828959" cy="179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68" y="129480"/>
            <a:ext cx="1816765" cy="1786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2555776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22" y="4434004"/>
            <a:ext cx="2808312" cy="2106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52" y="4556895"/>
            <a:ext cx="2699792" cy="17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78505"/>
            <a:ext cx="885698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endParaRPr lang="tg-Cyrl-TJ" sz="28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endParaRPr lang="ru-RU" sz="2800" dirty="0" smtClean="0">
              <a:solidFill>
                <a:schemeClr val="dk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21751"/>
              </p:ext>
            </p:extLst>
          </p:nvPr>
        </p:nvGraphicFramePr>
        <p:xfrm>
          <a:off x="179512" y="2060848"/>
          <a:ext cx="8748972" cy="1474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3276364"/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Университет              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Количество студентов</a:t>
                      </a:r>
                      <a:endParaRPr lang="ru-RU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/>
                      </a:pPr>
                      <a:r>
                        <a:rPr lang="ru-RU" sz="24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Университет</a:t>
                      </a:r>
                      <a:r>
                        <a:rPr lang="ru-RU" sz="2400" b="1" i="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i="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Нархоз</a:t>
                      </a:r>
                      <a:endParaRPr lang="ru-RU" sz="2400" b="1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38100" cmpd="sng">
                      <a:noFill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D:\khusrav\документи РТСУ\фото\Нархоз\FB_IMG_14792122861215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4029037" cy="27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187624" y="495428"/>
            <a:ext cx="6840760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Казахстан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022"/>
            <a:ext cx="1993369" cy="1953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568" y="-15048"/>
            <a:ext cx="2045081" cy="2010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08" y="3645024"/>
            <a:ext cx="3991611" cy="27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06118"/>
            <a:ext cx="640871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Япония</a:t>
            </a:r>
            <a:endParaRPr lang="ru-RU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6459" y="1070971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tg-Cyrl-TJ" sz="2400" b="1" dirty="0" smtClean="0">
                <a:latin typeface="Times New Roman" pitchFamily="18" charset="0"/>
                <a:cs typeface="Times New Roman" pitchFamily="18" charset="0"/>
              </a:rPr>
              <a:t>Университет Цукуба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tg-Cyrl-TJ" sz="2400" b="1" dirty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MIRAI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(ознакомительная поездка)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0" y="117814"/>
            <a:ext cx="1828959" cy="179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384" y="94966"/>
            <a:ext cx="1816765" cy="1786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38" y="2328267"/>
            <a:ext cx="4382362" cy="2108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10" y="4494079"/>
            <a:ext cx="4360390" cy="2157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2496941"/>
            <a:ext cx="3888432" cy="39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54335"/>
            <a:ext cx="640871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Австрия</a:t>
            </a:r>
            <a:endParaRPr lang="ru-RU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142984"/>
            <a:ext cx="6260391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Зальцбургский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университет-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7" y="148000"/>
            <a:ext cx="1828959" cy="179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60196"/>
            <a:ext cx="1816765" cy="1786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015560"/>
            <a:ext cx="3387025" cy="2198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308511"/>
            <a:ext cx="4294424" cy="2433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332" y="4426849"/>
            <a:ext cx="3808132" cy="2314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617" y="1940380"/>
            <a:ext cx="3744416" cy="2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8794" y="428604"/>
            <a:ext cx="53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00FF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Входящая академичес</a:t>
            </a:r>
            <a:r>
              <a:rPr lang="ru-RU" sz="3200" b="1" i="1" dirty="0" smtClean="0">
                <a:ln>
                  <a:solidFill>
                    <a:srgbClr val="0000FF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кая мобильность - </a:t>
            </a:r>
            <a:r>
              <a:rPr lang="ru-RU" sz="32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студентов </a:t>
            </a:r>
            <a:endParaRPr lang="ru-RU" sz="3200" b="1" i="1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0002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Синьцзянский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университет (КНР) –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Университета Пэ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Джэ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(Корея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" y="68309"/>
            <a:ext cx="1831721" cy="1792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44" y="74071"/>
            <a:ext cx="1816765" cy="1786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23952"/>
            <a:ext cx="4209018" cy="309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9006" y="3325299"/>
            <a:ext cx="3665254" cy="32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8274" y="215003"/>
            <a:ext cx="875558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Публичные лекции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 иностранных лекторов</a:t>
            </a:r>
          </a:p>
          <a:p>
            <a:pPr algn="ctr"/>
            <a:endParaRPr lang="ru-RU" sz="4000" b="1" i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1829577"/>
            <a:ext cx="271464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Австрия: 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Германия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Казахстан: 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Корея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Китай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Латвия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Словения</a:t>
            </a:r>
            <a:r>
              <a:rPr lang="ru-RU" sz="2400" dirty="0" smtClean="0">
                <a:solidFill>
                  <a:srgbClr val="0000FF"/>
                </a:solidFill>
              </a:rPr>
              <a:t>: 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США: 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Чехии: 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Япония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Всемирный Банк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ООН: </a:t>
            </a:r>
            <a:r>
              <a:rPr lang="ru-RU" sz="2400" b="1" dirty="0" smtClean="0">
                <a:solidFill>
                  <a:srgbClr val="FF0000"/>
                </a:solidFill>
              </a:rPr>
              <a:t>2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4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74" y="64985"/>
            <a:ext cx="1828959" cy="17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098" y="68032"/>
            <a:ext cx="1816765" cy="17862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4" y="4491406"/>
            <a:ext cx="3009942" cy="2007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766" y="4073154"/>
            <a:ext cx="3005526" cy="1934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41" y="1542467"/>
            <a:ext cx="3063095" cy="2042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" y="2110144"/>
            <a:ext cx="3002736" cy="20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8696" y="88928"/>
            <a:ext cx="5205643" cy="3108543"/>
          </a:xfrm>
          <a:prstGeom prst="rect">
            <a:avLst/>
          </a:prstGeom>
          <a:pattFill prst="pct5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РТСУ вошел в Сетевой Институт в сфере противодействия легализации (отмыванию) доходов полученных преступным путем  и финансированию терроризма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92"/>
            <a:ext cx="1938696" cy="1889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39" y="-16936"/>
            <a:ext cx="1999661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2" y="3438933"/>
            <a:ext cx="1872208" cy="1561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33" y="3355940"/>
            <a:ext cx="2606274" cy="1733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83" y="3355940"/>
            <a:ext cx="2664296" cy="1688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109" y="5141993"/>
            <a:ext cx="3171798" cy="15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141" y="196143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Сотрудничество </a:t>
            </a:r>
            <a:endParaRPr lang="ru-RU" sz="2400" b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международными </a:t>
            </a:r>
            <a:r>
              <a:rPr lang="ru-RU" sz="24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организациями</a:t>
            </a:r>
            <a:endParaRPr lang="ru-RU" sz="2400" b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 descr="H:\Новая папка (2)\world-bank-log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63" y="1058807"/>
            <a:ext cx="1104997" cy="100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:\Новая папка (2)\daad-300x1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06" y="5948133"/>
            <a:ext cx="1644891" cy="8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:\Новая папка (2)\bundp170m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65" y="5445224"/>
            <a:ext cx="853428" cy="124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:\Новая папка (2)\13819017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72" y="2200091"/>
            <a:ext cx="1322663" cy="10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:\Новая папка (2)\RobertBoschStiftung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72" y="1198048"/>
            <a:ext cx="1430073" cy="7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26211" y="2060848"/>
            <a:ext cx="71414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800" b="1" dirty="0">
                <a:solidFill>
                  <a:srgbClr val="612A8A"/>
                </a:solidFill>
                <a:latin typeface="Times New Roman" pitchFamily="18" charset="0"/>
                <a:cs typeface="Times New Roman" pitchFamily="18" charset="0"/>
              </a:rPr>
              <a:t>Германская служба </a:t>
            </a:r>
            <a:r>
              <a:rPr lang="ru-RU" sz="2800" b="1" dirty="0" smtClean="0">
                <a:solidFill>
                  <a:srgbClr val="612A8A"/>
                </a:solidFill>
                <a:latin typeface="Times New Roman" pitchFamily="18" charset="0"/>
                <a:cs typeface="Times New Roman" pitchFamily="18" charset="0"/>
              </a:rPr>
              <a:t>академических обменов</a:t>
            </a:r>
            <a:endParaRPr lang="ru-RU" sz="2800" b="1" dirty="0">
              <a:solidFill>
                <a:srgbClr val="612A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Всемирный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банк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Роберта Боша</a:t>
            </a:r>
          </a:p>
          <a:p>
            <a:pPr marL="342900" indent="-342900">
              <a:buAutoNum type="arabicParenR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Программа развития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ООН</a:t>
            </a:r>
          </a:p>
          <a:p>
            <a:pPr marL="342900" indent="-342900">
              <a:buAutoNum type="arabicParenR"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Японское агентство международного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Конфуция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Американская ассоциация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юристов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tg-Cyrl-TJ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Россотрудничество</a:t>
            </a:r>
          </a:p>
          <a:p>
            <a:pPr marL="342900" indent="-342900">
              <a:buAutoNum type="arabicParenR"/>
            </a:pPr>
            <a:r>
              <a:rPr lang="tg-Cyrl-TJ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tg-Cyrl-TJ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мир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41" y="3824950"/>
            <a:ext cx="1319104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00743"/>
            <a:ext cx="1257847" cy="96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:\Новая папка (2)\11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97" y="2881710"/>
            <a:ext cx="1106032" cy="11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38" y="196143"/>
            <a:ext cx="1828959" cy="179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7294" y="196143"/>
            <a:ext cx="181676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1488" y="413151"/>
            <a:ext cx="6264696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сотрудничества с университетами Европы</a:t>
            </a:r>
            <a:endParaRPr lang="ru-RU" sz="3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885882"/>
            <a:ext cx="2852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D:\khusrav\документи РТСУ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8453" y="4788297"/>
            <a:ext cx="4381176" cy="185568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94083" y="3081970"/>
            <a:ext cx="55499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Университет Тарту</a:t>
            </a:r>
          </a:p>
          <a:p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Зальцбургский</a:t>
            </a:r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университет </a:t>
            </a:r>
            <a:endParaRPr lang="ru-RU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Дрезденский технический университет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Даугавпилский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университет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Университет Лас-Пальмас де Гран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Канария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612A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79912" y="1750146"/>
            <a:ext cx="5000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крепление  взаимоотношений и партнерства с вузами стран  Европы, разработка и реализация  совместных проектов.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6" y="45870"/>
            <a:ext cx="1828959" cy="179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020" y="64087"/>
            <a:ext cx="1816765" cy="1786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5" y="1885882"/>
            <a:ext cx="2747797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16" y="4403797"/>
            <a:ext cx="3238491" cy="22401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4315" y="312226"/>
            <a:ext cx="6407450" cy="132343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делегаций </a:t>
            </a:r>
            <a:endParaRPr lang="ru-RU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1071546"/>
            <a:ext cx="5929354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РТСУ посетила 34 делегаци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0" y="129259"/>
            <a:ext cx="1828959" cy="17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401" y="123384"/>
            <a:ext cx="1816765" cy="1786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" y="4348742"/>
            <a:ext cx="2936670" cy="2177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" y="2130510"/>
            <a:ext cx="2861336" cy="1723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09" y="1801359"/>
            <a:ext cx="2792862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12" y="2008273"/>
            <a:ext cx="2861336" cy="1907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09" y="4348743"/>
            <a:ext cx="2808313" cy="2177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38" y="4348742"/>
            <a:ext cx="2763428" cy="21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03648" y="406770"/>
            <a:ext cx="655272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Загранкомандировки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84414"/>
            <a:ext cx="763284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  преподавателей и сотрудников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выехали в загранкомандировки 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95355"/>
            <a:ext cx="1828959" cy="17923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387" y="98402"/>
            <a:ext cx="1816765" cy="17862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6673" y="1981166"/>
            <a:ext cx="1949564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Австрия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Азербайджан 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Индия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Кыргызстан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Португалия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Польша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Туркменистан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Эстония 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81166"/>
            <a:ext cx="1944216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99" y="4669935"/>
            <a:ext cx="3384375" cy="20755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2" y="4149080"/>
            <a:ext cx="2492896" cy="2492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3974" y="1811892"/>
            <a:ext cx="3595377" cy="217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571480"/>
            <a:ext cx="691276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Мероприятия, проведенные 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отчетный период: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4" y="207861"/>
            <a:ext cx="1828959" cy="179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161" y="207861"/>
            <a:ext cx="1816765" cy="1786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45" y="2012317"/>
            <a:ext cx="8892480" cy="43204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0215" y="2594528"/>
            <a:ext cx="1143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</a:t>
            </a:r>
          </a:p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en-US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4930" y="164779"/>
            <a:ext cx="7416824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</a:rPr>
              <a:t>Выставка 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00FF"/>
                </a:solidFill>
              </a:rPr>
              <a:t>«</a:t>
            </a:r>
            <a:r>
              <a:rPr lang="ru-RU" sz="2800" b="1" dirty="0">
                <a:solidFill>
                  <a:srgbClr val="0000FF"/>
                </a:solidFill>
              </a:rPr>
              <a:t>Дни казахстанского образования»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" y="-46526"/>
            <a:ext cx="1828959" cy="179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01" y="0"/>
            <a:ext cx="1822999" cy="1792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18618"/>
            <a:ext cx="2633325" cy="2075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4887329" cy="2584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87" y="1915221"/>
            <a:ext cx="2991121" cy="1990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18" y="1474348"/>
            <a:ext cx="2430302" cy="2431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06202"/>
            <a:ext cx="3208727" cy="21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3362" y="411717"/>
            <a:ext cx="680555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с грантами и проектами</a:t>
            </a:r>
            <a:endParaRPr lang="ru-RU" sz="28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97"/>
            <a:ext cx="1828959" cy="1792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14" y="12472"/>
            <a:ext cx="1816765" cy="17862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3330" y="1814126"/>
            <a:ext cx="8280920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«TACES» (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Introducing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Transdisciplinary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European Studies in Tajikistan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«Внедрение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трансдисциплинарных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Европейских исследований в Таджикистане»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3080" y="2719717"/>
            <a:ext cx="82809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«MIND» (Management – Innovation – Development)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Менеджмент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инновации и развитие</a:t>
            </a:r>
            <a:endParaRPr lang="ru-RU" sz="1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9737" y="3366963"/>
            <a:ext cx="82809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«Речевая,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лингвокультурная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правовая подготовка мигрантов   к профессиональной деятельности в Российской Федерации»</a:t>
            </a:r>
            <a:endParaRPr lang="ru-RU" sz="16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2829" y="4111764"/>
            <a:ext cx="7561421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 «Ответственное микрофинансирование»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9737" y="4509902"/>
            <a:ext cx="828092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 «Развитие культурного пути на пространстве СНГ в рамках бренда Великий шёлковый путь: формирование человеческого капитала при ключевом участии вузов стран содружества»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3080" y="5557881"/>
            <a:ext cx="8280920" cy="104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Партнёрские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проекты по программе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Эразмус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ЕС (К1(а) – Кредитная  мобильность) с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Даугавпилсским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университетом Латвии 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Зальцбургским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университетом Австрии.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51520" y="2276872"/>
            <a:ext cx="8712968" cy="40564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недостаточное внимание к установлению и развитию межвузовских связей с университетами Европы;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слабо поставлена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привлечению грантов и проектов международных организаций и зарубежных стран;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небольшое количество преподавателей РТСУ владеют иностранными языками.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571480"/>
            <a:ext cx="7344816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Недостатки </a:t>
            </a:r>
            <a:endParaRPr lang="ru-RU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0120"/>
            <a:ext cx="1828959" cy="1792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723" y="270120"/>
            <a:ext cx="181676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0" y="1948391"/>
            <a:ext cx="9001000" cy="4552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R="97790"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иностранных граждан, получающих образование в РТСУ на всех уровнях обучения;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7790"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разработка и реализация совместных </a:t>
            </a:r>
            <a:r>
              <a:rPr lang="ru-RU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образовательных программ с вузами-партнерами;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7790"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академической мобильности административного состава и преподавателей вуза;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привлечение грантов и проектов международных организаций и зарубежных стран в сфере образования и науки;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организация обучения и совершенствования знания иностранных языков преподавателями и административным составом университета.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- развитие   входящей 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академической мобильности.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71480"/>
            <a:ext cx="7056784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2108"/>
            <a:ext cx="1828959" cy="1792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62108"/>
            <a:ext cx="181676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72987"/>
            <a:ext cx="3096344" cy="324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430244" y="1820673"/>
            <a:ext cx="4343299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6500" b="1" i="1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6500" b="1" i="1" dirty="0" smtClean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6500" b="1" i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 eaLnBrk="1" hangingPunct="1">
              <a:defRPr/>
            </a:pPr>
            <a:r>
              <a:rPr lang="ru-RU" sz="6500" b="1" i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6500" b="1" i="1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37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512" y="2492896"/>
            <a:ext cx="8856984" cy="345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7259" y="2785283"/>
            <a:ext cx="5004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tg-Cyrl-TJ" sz="2400" b="1" i="1" dirty="0" smtClean="0">
                <a:latin typeface="Times New Roman" pitchFamily="18" charset="0"/>
                <a:cs typeface="Times New Roman" pitchFamily="18" charset="0"/>
              </a:rPr>
              <a:t>СНГ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страны Балтии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Дальнее зарубежье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88540535"/>
              </p:ext>
            </p:extLst>
          </p:nvPr>
        </p:nvGraphicFramePr>
        <p:xfrm>
          <a:off x="4476328" y="4220976"/>
          <a:ext cx="4560168" cy="3138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606385" y="2119677"/>
            <a:ext cx="53253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800" b="1" i="1" u="none" strike="noStrike" kern="1200" baseline="0">
                <a:solidFill>
                  <a:srgbClr val="4E67C8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Межвузовские </a:t>
            </a:r>
            <a:r>
              <a:rPr lang="ru-RU" sz="2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соглашения </a:t>
            </a:r>
            <a:r>
              <a:rPr lang="ru-RU" sz="28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108</a:t>
            </a:r>
            <a:endParaRPr lang="ru-RU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 sz="2800" b="1" i="1" u="none" strike="noStrike" kern="1200" baseline="0">
                <a:solidFill>
                  <a:srgbClr val="4E67C8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835" y="0"/>
            <a:ext cx="199966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8669" y="-14514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Межвузовские соглашения</a:t>
            </a:r>
            <a:endParaRPr lang="en-US" sz="4000" b="1" i="1" dirty="0" smtClean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000" y="1885681"/>
            <a:ext cx="8690002" cy="4955203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w="3810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	Российская Федерация: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Сыктывкарский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университет имени Питирима Сорокина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дата соглашения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30.03.2017 г.)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Юго-Западный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(дата соглашения 13.04.2017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Новосибирский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технический университет (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14.04.2017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университет правосудия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(21.04.2017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Удмуртский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(26.04.2017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Тихоокеанский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02.05.2017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Глазовский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государственный педагогический институт имени В.Г. Короленко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(09.06.2017)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1339650"/>
            <a:ext cx="584762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3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было подписано </a:t>
            </a:r>
            <a:r>
              <a:rPr lang="ru-RU" sz="23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3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соглашений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316" y="-30523"/>
            <a:ext cx="1948590" cy="1916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776"/>
            <a:ext cx="1873304" cy="18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264696"/>
          </a:xfrm>
          <a:blipFill dpi="0" rotWithShape="1">
            <a:blip r:embed="rId3">
              <a:alphaModFix amt="54000"/>
            </a:blip>
            <a:srcRect/>
            <a:stretch>
              <a:fillRect/>
            </a:stretch>
          </a:blipFill>
          <a:ln w="38100">
            <a:solidFill>
              <a:schemeClr val="bg2">
                <a:lumMod val="10000"/>
              </a:schemeClr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ru-RU" b="1" i="1" dirty="0" smtClean="0"/>
              <a:t>       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педагогический государственный университет 30.06.2017)</a:t>
            </a:r>
            <a:b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университет технологий управления и экономики (01.09.2017)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                                                         </a:t>
            </a:r>
            <a:br>
              <a:rPr lang="ru-RU" b="1" i="1" dirty="0" smtClean="0"/>
            </a:br>
            <a:r>
              <a:rPr lang="ru-RU" b="1" i="1" dirty="0" smtClean="0"/>
              <a:t>	</a:t>
            </a:r>
            <a:r>
              <a:rPr lang="ru-RU" sz="3100" b="1" i="1" dirty="0" smtClean="0"/>
              <a:t>Р</a:t>
            </a: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 Кыргызстан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 национальный университет имени </a:t>
            </a:r>
            <a:r>
              <a:rPr lang="ru-RU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Жусупа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Баласагына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(26.05.2017)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Казахстан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Карагандинский государственный индустриальный университет (22.11.2017)</a:t>
            </a: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Эстония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Тартуский университет (01.11.2017)</a:t>
            </a: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/>
              <a:t/>
            </a:r>
            <a:br>
              <a:rPr lang="ru-RU" sz="3100" i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31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512" y="1848126"/>
            <a:ext cx="8856984" cy="410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7512285"/>
              </p:ext>
            </p:extLst>
          </p:nvPr>
        </p:nvGraphicFramePr>
        <p:xfrm>
          <a:off x="1331640" y="980728"/>
          <a:ext cx="63367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00392"/>
            <a:ext cx="1938696" cy="1889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119662"/>
            <a:ext cx="199966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812995" y="11656"/>
            <a:ext cx="7514020" cy="111825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бучение </a:t>
            </a:r>
            <a:endParaRPr lang="ru-RU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иностранных </a:t>
            </a:r>
            <a:r>
              <a:rPr lang="ru-RU" sz="4000" b="1" i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граждан</a:t>
            </a:r>
            <a:endParaRPr lang="en-US" sz="4000" b="1" i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3522" y="1115171"/>
            <a:ext cx="666775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210</a:t>
            </a:r>
            <a:r>
              <a:rPr lang="ru-RU" sz="2800" b="1" i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иностранцев из 13 стран</a:t>
            </a:r>
            <a:endParaRPr lang="en-US" sz="2800" b="1" i="1" dirty="0">
              <a:ln w="12700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C:\Users\User\Desktop\Флаги\afghanist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79" y="5751714"/>
            <a:ext cx="1339468" cy="80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User\Desktop\Флаги\Kazakhsta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34" y="2381343"/>
            <a:ext cx="1507939" cy="76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User\Desktop\Флаги\korea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97" y="3575546"/>
            <a:ext cx="1189668" cy="7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User\Desktop\Флаги\Uzbekista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90" y="4535742"/>
            <a:ext cx="1439883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User\Desktop\Флаги\армения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66" y="3371434"/>
            <a:ext cx="1439883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ser\Desktop\Флаги\рф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21" y="1742958"/>
            <a:ext cx="1500579" cy="7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RTSU\Desktop\Флаг\Flag_Kyrgyzsta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88" y="4849026"/>
            <a:ext cx="1436441" cy="9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8430" y="-89688"/>
            <a:ext cx="2151960" cy="2119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380" y="-71925"/>
            <a:ext cx="1999888" cy="1949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20" y="1791810"/>
            <a:ext cx="448861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51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86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 –   3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Корея –   4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Казахстан – 2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Кыргызстан – 3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– 1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Туркменистан – 41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Азербайджан – 3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Узбекистан – 10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Армения - 2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 -1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 –  2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35162" y="33908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5183" y="2443470"/>
            <a:ext cx="1503479" cy="871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9638" y="3575546"/>
            <a:ext cx="1352638" cy="897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4109" y="2444578"/>
            <a:ext cx="1361231" cy="905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1452" y="5845812"/>
            <a:ext cx="1717114" cy="858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5924" y="4625438"/>
            <a:ext cx="1369416" cy="6847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6193" y="5808428"/>
            <a:ext cx="1441645" cy="75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025" y="266857"/>
            <a:ext cx="8208912" cy="1200329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Прием</a:t>
            </a:r>
            <a:r>
              <a:rPr lang="ru-RU" sz="3600" b="1" i="1" dirty="0" smtClean="0">
                <a:solidFill>
                  <a:srgbClr val="00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solidFill>
                  <a:srgbClr val="00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иностранных студентов</a:t>
            </a:r>
            <a:r>
              <a:rPr lang="ru-RU" sz="3600" b="1" i="1" dirty="0" smtClean="0">
                <a:solidFill>
                  <a:srgbClr val="00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0000FF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9924" cy="1841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491" y="48773"/>
            <a:ext cx="1822862" cy="17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697" y="1556792"/>
            <a:ext cx="4596782" cy="74987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874819"/>
              </p:ext>
            </p:extLst>
          </p:nvPr>
        </p:nvGraphicFramePr>
        <p:xfrm>
          <a:off x="251520" y="2204863"/>
          <a:ext cx="8784976" cy="4662446"/>
        </p:xfrm>
        <a:graphic>
          <a:graphicData uri="http://schemas.openxmlformats.org/drawingml/2006/table">
            <a:tbl>
              <a:tblPr firstRow="1" firstCol="1" bandRow="1"/>
              <a:tblGrid>
                <a:gridCol w="470685"/>
                <a:gridCol w="2160240"/>
                <a:gridCol w="2088232"/>
                <a:gridCol w="1473533"/>
                <a:gridCol w="1349281"/>
                <a:gridCol w="1243005"/>
              </a:tblGrid>
              <a:tr h="305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Бакалавры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Магистры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Аспирантура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Слушатели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81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Туркменистан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КНР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Киргизия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Казахстан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Азербайджан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Беларусь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Узбекистан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Украина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Южная Корея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8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96" marR="65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87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690212" y="2276872"/>
            <a:ext cx="8856984" cy="410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7153" y="390404"/>
            <a:ext cx="6357982" cy="14465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Иностранные студенты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372116787"/>
              </p:ext>
            </p:extLst>
          </p:nvPr>
        </p:nvGraphicFramePr>
        <p:xfrm>
          <a:off x="-23088" y="2125189"/>
          <a:ext cx="6229066" cy="397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555747" y="2852936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146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4149080"/>
            <a:ext cx="28574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2017 год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Бакалавр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159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Магистратура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Аспирантура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Слушатели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29090"/>
            <a:ext cx="1999661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06" y="98916"/>
            <a:ext cx="1938696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 оформления «Синий гель»">
  <a:themeElements>
    <a:clrScheme name="Тема Office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Тема Off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7903</TotalTime>
  <Words>808</Words>
  <Application>Microsoft Office PowerPoint</Application>
  <PresentationFormat>Экран (4:3)</PresentationFormat>
  <Paragraphs>319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SimSun</vt:lpstr>
      <vt:lpstr>Arial</vt:lpstr>
      <vt:lpstr>Arial Black</vt:lpstr>
      <vt:lpstr>Book Antiqua</vt:lpstr>
      <vt:lpstr>Calibri</vt:lpstr>
      <vt:lpstr>Calibri Light</vt:lpstr>
      <vt:lpstr>Georgia</vt:lpstr>
      <vt:lpstr>Times New Roman</vt:lpstr>
      <vt:lpstr>Wingdings</vt:lpstr>
      <vt:lpstr>Тема Office</vt:lpstr>
      <vt:lpstr>Шаблон оформления «Синий гель»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Московский педагогический государственный университет 30.06.2017) Санкт-Петербургский университет технологий управления и экономики (01.09.2017)                                                                Республика Кыргызстан Кыргызский национальный университет имени Жусупа Баласагына (26.05.2017)   Республика Казахстан Карагандинский государственный индустриальный университет (22.11.2017)   Эстония Тартуский университет (01.11.2017)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мо</cp:lastModifiedBy>
  <cp:revision>789</cp:revision>
  <cp:lastPrinted>2014-12-19T09:47:30Z</cp:lastPrinted>
  <dcterms:created xsi:type="dcterms:W3CDTF">2014-12-09T05:12:39Z</dcterms:created>
  <dcterms:modified xsi:type="dcterms:W3CDTF">2017-12-27T07:46:52Z</dcterms:modified>
</cp:coreProperties>
</file>